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3720A7-FBB9-458C-A4FC-85FF96CA197B}">
  <a:tblStyle styleId="{413720A7-FBB9-458C-A4FC-85FF96CA19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B0FC78-3D5C-4E55-A149-E7D169481C1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178936-1B3D-4179-A6C5-3552B00551C6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a487641ef_0_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0a487641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27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798560" y="22624"/>
            <a:ext cx="10594879" cy="129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23012" y="2713312"/>
            <a:ext cx="6281420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38100" marR="0" lvl="1" indent="0" algn="l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38100" marR="0" lvl="2" indent="0" algn="l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38100" marR="0" lvl="3" indent="0" algn="l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8100" marR="0" lvl="4" indent="0" algn="l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8100" marR="0" lvl="5" indent="0" algn="l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8100" marR="0" lvl="6" indent="0" algn="l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100" marR="0" lvl="7" indent="0" algn="l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100" marR="0" lvl="8" indent="0" algn="l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98560" y="22624"/>
            <a:ext cx="10594879" cy="129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38100" marR="0" lvl="1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38100" marR="0" lvl="2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38100" marR="0" lvl="3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8100" marR="0" lvl="4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8100" marR="0" lvl="5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8100" marR="0" lvl="6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100" marR="0" lvl="7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100" marR="0" lvl="8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38100" marR="0" lvl="1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38100" marR="0" lvl="2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38100" marR="0" lvl="3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8100" marR="0" lvl="4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8100" marR="0" lvl="5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8100" marR="0" lvl="6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100" marR="0" lvl="7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100" marR="0" lvl="8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98560" y="22624"/>
            <a:ext cx="10594879" cy="129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38100" marR="0" lvl="1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38100" marR="0" lvl="2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38100" marR="0" lvl="3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8100" marR="0" lvl="4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8100" marR="0" lvl="5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8100" marR="0" lvl="6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100" marR="0" lvl="7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100" marR="0" lvl="8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38100" marR="0" lvl="1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38100" marR="0" lvl="2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38100" marR="0" lvl="3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8100" marR="0" lvl="4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8100" marR="0" lvl="5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8100" marR="0" lvl="6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100" marR="0" lvl="7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100" marR="0" lvl="8" indent="0" algn="l">
              <a:lnSpc>
                <a:spcPct val="114000"/>
              </a:lnSpc>
              <a:spcBef>
                <a:spcPts val="0"/>
              </a:spcBef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98560" y="22624"/>
            <a:ext cx="10594879" cy="129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3012" y="2713312"/>
            <a:ext cx="6281420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38100" marR="0" lvl="1" indent="0" algn="l" rtl="0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38100" marR="0" lvl="2" indent="0" algn="l" rtl="0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38100" marR="0" lvl="3" indent="0" algn="l" rtl="0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8100" marR="0" lvl="4" indent="0" algn="l" rtl="0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8100" marR="0" lvl="5" indent="0" algn="l" rtl="0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8100" marR="0" lvl="6" indent="0" algn="l" rtl="0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100" marR="0" lvl="7" indent="0" algn="l" rtl="0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100" marR="0" lvl="8" indent="0" algn="l" rtl="0">
              <a:lnSpc>
                <a:spcPct val="114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0" y="2133600"/>
            <a:ext cx="12192000" cy="244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5725" rIns="0" bIns="0" anchor="t" anchorCtr="0">
            <a:spAutoFit/>
          </a:bodyPr>
          <a:lstStyle/>
          <a:p>
            <a:pPr marL="800735" marR="5080" lvl="0" indent="-78867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 dirty="0" smtClean="0"/>
              <a:t>Метод распознавания</a:t>
            </a:r>
            <a:r>
              <a:rPr lang="ru-RU" sz="5100" dirty="0"/>
              <a:t/>
            </a:r>
            <a:br>
              <a:rPr lang="ru-RU" sz="5100" dirty="0"/>
            </a:br>
            <a:r>
              <a:rPr lang="ru-RU" sz="5100" dirty="0"/>
              <a:t>спортивных действий </a:t>
            </a:r>
            <a:r>
              <a:rPr lang="ru-RU" sz="5100" dirty="0" smtClean="0"/>
              <a:t>человека</a:t>
            </a:r>
            <a:r>
              <a:rPr lang="ru-RU" sz="5100" dirty="0"/>
              <a:t/>
            </a:r>
            <a:br>
              <a:rPr lang="ru-RU" sz="5100" dirty="0"/>
            </a:br>
            <a:r>
              <a:rPr lang="ru-RU" sz="5100" dirty="0"/>
              <a:t>на видео с </a:t>
            </a:r>
            <a:r>
              <a:rPr lang="ru-RU" sz="5100" dirty="0" smtClean="0"/>
              <a:t>использованием</a:t>
            </a:r>
            <a:r>
              <a:rPr lang="ru-RU" sz="5100" dirty="0"/>
              <a:t/>
            </a:r>
            <a:br>
              <a:rPr lang="ru-RU" sz="5100" dirty="0"/>
            </a:br>
            <a:r>
              <a:rPr lang="ru-RU" sz="5100" dirty="0"/>
              <a:t>локального дескриптора</a:t>
            </a:r>
            <a:endParaRPr sz="5100"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427507" y="5334000"/>
            <a:ext cx="10850245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Студент: Сысоева Виктория Романовна, ИУ7-82Б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1291590" lvl="0" indent="0" algn="l" rtl="0">
              <a:lnSpc>
                <a:spcPct val="107916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 Мальцева Диана Юрьевна</a:t>
            </a:r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92596" y="243659"/>
            <a:ext cx="1200294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804670" marR="5080" lvl="0" indent="-17926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МОСКОВСКИЙ ГОСУДАРСТВЕННЫЙ ТЕХНИЧЕСКИЙ УНИВЕРСИТЕТ ИМЕНИ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Н.Э. БАУМАНА            </a:t>
            </a:r>
          </a:p>
          <a:p>
            <a:pPr marL="1804670" marR="5080" lvl="0" indent="-17926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(НАЦИОНАЛЬНЫЙ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ИССЛЕДОВАТЕЛЬСКИЙ УНИВЕРСИТЕТ)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5307924" y="6351505"/>
            <a:ext cx="157543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Москва, 2023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685800" y="106789"/>
            <a:ext cx="10718075" cy="82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788035" marR="5080" lvl="0" indent="-775970" algn="ctr" rtl="0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Алгоритм </a:t>
            </a:r>
            <a:r>
              <a:rPr lang="ru-RU" b="1" dirty="0"/>
              <a:t>HOG ( 1/3 )</a:t>
            </a:r>
            <a:endParaRPr b="1" dirty="0"/>
          </a:p>
        </p:txBody>
      </p:sp>
      <p:sp>
        <p:nvSpPr>
          <p:cNvPr id="150" name="Google Shape;150;p16"/>
          <p:cNvSpPr txBox="1"/>
          <p:nvPr/>
        </p:nvSpPr>
        <p:spPr>
          <a:xfrm>
            <a:off x="11102604" y="6391317"/>
            <a:ext cx="555996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r="81383" b="5946"/>
          <a:stretch/>
        </p:blipFill>
        <p:spPr>
          <a:xfrm>
            <a:off x="685800" y="1585307"/>
            <a:ext cx="2238358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 rotWithShape="1">
          <a:blip r:embed="rId4">
            <a:alphaModFix/>
          </a:blip>
          <a:srcRect l="39978" r="39978"/>
          <a:stretch/>
        </p:blipFill>
        <p:spPr>
          <a:xfrm>
            <a:off x="8877650" y="1585307"/>
            <a:ext cx="2412791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1731" y="4969032"/>
            <a:ext cx="3498896" cy="28031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3467450" y="3489946"/>
            <a:ext cx="3243324" cy="65601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3467450" y="4025729"/>
            <a:ext cx="2650213" cy="5493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837" b="-111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3467450" y="1821925"/>
            <a:ext cx="5410200" cy="1655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1239" t="-2212" b="-59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685800" y="106789"/>
            <a:ext cx="10718075" cy="82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788035" marR="5080" lvl="0" indent="-775970" algn="ctr" rtl="0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Алгоритм </a:t>
            </a:r>
            <a:r>
              <a:rPr lang="ru-RU" b="1" dirty="0"/>
              <a:t>HOG ( 2/3 )</a:t>
            </a:r>
            <a:endParaRPr b="1" dirty="0"/>
          </a:p>
        </p:txBody>
      </p:sp>
      <p:sp>
        <p:nvSpPr>
          <p:cNvPr id="162" name="Google Shape;162;p17"/>
          <p:cNvSpPr txBox="1"/>
          <p:nvPr/>
        </p:nvSpPr>
        <p:spPr>
          <a:xfrm>
            <a:off x="11102604" y="6391317"/>
            <a:ext cx="555996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l="39978" r="39978"/>
          <a:stretch/>
        </p:blipFill>
        <p:spPr>
          <a:xfrm>
            <a:off x="609600" y="1447800"/>
            <a:ext cx="2600675" cy="468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1731" y="4969032"/>
            <a:ext cx="3498896" cy="22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3581400" y="2743200"/>
            <a:ext cx="54864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этом этапе изображение делится на ячейки </a:t>
            </a:r>
            <a:r>
              <a:rPr lang="ru-RU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 × 8 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или</a:t>
            </a:r>
            <a:r>
              <a:rPr lang="ru-RU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16 × 16. 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Вычисление гистограммы по фрагменту делает это представление более устойчивым к шуму.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 l="60863" r="19804" b="5946"/>
          <a:stretch/>
        </p:blipFill>
        <p:spPr>
          <a:xfrm>
            <a:off x="8537018" y="1412257"/>
            <a:ext cx="2524475" cy="471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685800" y="106789"/>
            <a:ext cx="10718075" cy="82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788035" marR="5080" lvl="0" indent="-775970" algn="ctr" rtl="0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Алгоритм </a:t>
            </a:r>
            <a:r>
              <a:rPr lang="ru-RU" b="1" dirty="0"/>
              <a:t>HOG ( 3/3 )</a:t>
            </a:r>
            <a:endParaRPr b="1" dirty="0"/>
          </a:p>
        </p:txBody>
      </p:sp>
      <p:sp>
        <p:nvSpPr>
          <p:cNvPr id="172" name="Google Shape;172;p18"/>
          <p:cNvSpPr txBox="1"/>
          <p:nvPr/>
        </p:nvSpPr>
        <p:spPr>
          <a:xfrm>
            <a:off x="11102604" y="6391317"/>
            <a:ext cx="555996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109" y="1261826"/>
            <a:ext cx="2593833" cy="488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l="60863" r="19804" b="5946"/>
          <a:stretch/>
        </p:blipFill>
        <p:spPr>
          <a:xfrm>
            <a:off x="666172" y="1295400"/>
            <a:ext cx="2593833" cy="484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3426203" y="1295400"/>
            <a:ext cx="6096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Гистограмма градиентов вычисляется для каждой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ячейки, на которые разделено изображение.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Гистограмма содержит 9 интервалов, соответствующих углам 0, 20, 40 … 160. Ниже показан процесс её формирования.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8599" y="2772728"/>
            <a:ext cx="4532316" cy="258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58847" y="5638800"/>
            <a:ext cx="3498896" cy="22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1948798" y="35899"/>
            <a:ext cx="82785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450" rIns="0" bIns="0" anchor="t" anchorCtr="0">
            <a:spAutoFit/>
          </a:bodyPr>
          <a:lstStyle/>
          <a:p>
            <a:pPr marL="12700" marR="5080" lvl="0" indent="0" algn="ctr" rtl="0">
              <a:lnSpc>
                <a:spcPct val="10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200" b="1"/>
              <a:t>Схема разработанного ПО</a:t>
            </a:r>
            <a:endParaRPr sz="4200" b="1"/>
          </a:p>
        </p:txBody>
      </p:sp>
      <p:sp>
        <p:nvSpPr>
          <p:cNvPr id="183" name="Google Shape;183;p19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9512600" y="1525680"/>
            <a:ext cx="2778300" cy="2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24815" marR="5080" lvl="0" indent="-412750" algn="l" rtl="0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endParaRPr/>
          </a:p>
          <a:p>
            <a:pPr marL="424815" marR="5080" lvl="0" indent="-184150" algn="l" rtl="0">
              <a:lnSpc>
                <a:spcPct val="71944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5080" lvl="0" indent="-412750" algn="l" rtl="0">
              <a:lnSpc>
                <a:spcPct val="92500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  <a:endParaRPr/>
          </a:p>
          <a:p>
            <a:pPr marL="424815" marR="5080" lvl="0" indent="-184150" algn="l" rtl="0">
              <a:lnSpc>
                <a:spcPct val="71944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5080" lvl="0" indent="-412750" algn="l" rtl="0">
              <a:lnSpc>
                <a:spcPct val="92500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5080" lvl="0" indent="-184150" algn="l" rtl="0">
              <a:lnSpc>
                <a:spcPct val="71944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5080" lvl="0" indent="-412750" algn="l" rtl="0">
              <a:lnSpc>
                <a:spcPct val="92500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50" y="1455950"/>
            <a:ext cx="8745227" cy="43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503797" y="63547"/>
            <a:ext cx="11170920" cy="132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12700" marR="5080" lvl="0" indent="0" algn="ctr" rtl="0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 Качество метрик модели в зависимости от разметки данных</a:t>
            </a:r>
            <a:endParaRPr b="1" dirty="0"/>
          </a:p>
        </p:txBody>
      </p:sp>
      <p:sp>
        <p:nvSpPr>
          <p:cNvPr id="191" name="Google Shape;191;p20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5774630" y="5843980"/>
            <a:ext cx="2161426" cy="349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633" t="-5262" r="-1406" b="-192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8038763" y="5836752"/>
            <a:ext cx="1787990" cy="4418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047" b="-55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9971586" y="5797813"/>
            <a:ext cx="1483035" cy="4418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2468" b="-41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6">
            <a:alphaModFix/>
          </a:blip>
          <a:srcRect t="1940"/>
          <a:stretch/>
        </p:blipFill>
        <p:spPr>
          <a:xfrm>
            <a:off x="114432" y="1583975"/>
            <a:ext cx="5660198" cy="5164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4600" y="1807973"/>
            <a:ext cx="4981888" cy="3914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52400" y="63547"/>
            <a:ext cx="11582400" cy="132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12700" marR="5080" lvl="0" indent="0" algn="ctr" rtl="0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Зависимость доли распознанных движений от контрастности видео </a:t>
            </a:r>
            <a:endParaRPr b="1" dirty="0"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235" y="1533236"/>
            <a:ext cx="9962707" cy="4839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503797" y="63547"/>
            <a:ext cx="11170920" cy="132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12700" marR="5080" lvl="0" indent="0" algn="ctr" rtl="0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Зависимость доли распознанных движений от качества видео </a:t>
            </a:r>
            <a:endParaRPr b="1"/>
          </a:p>
        </p:txBody>
      </p:sp>
      <p:sp>
        <p:nvSpPr>
          <p:cNvPr id="209" name="Google Shape;209;p22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762000" y="1600200"/>
            <a:ext cx="11201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Высокое качество &gt; 256x256 пикселей                    Низкое качество &lt;= 256x256 пикселей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969532"/>
            <a:ext cx="10125577" cy="447683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6858000" y="3983214"/>
            <a:ext cx="2057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 данных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4658454" y="256141"/>
            <a:ext cx="341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Выводы</a:t>
            </a:r>
            <a:endParaRPr b="1"/>
          </a:p>
        </p:txBody>
      </p:sp>
      <p:sp>
        <p:nvSpPr>
          <p:cNvPr id="219" name="Google Shape;219;p23"/>
          <p:cNvSpPr txBox="1"/>
          <p:nvPr/>
        </p:nvSpPr>
        <p:spPr>
          <a:xfrm>
            <a:off x="817241" y="1368635"/>
            <a:ext cx="10323900" cy="317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>
              <a:spcBef>
                <a:spcPts val="100"/>
              </a:spcBef>
            </a:pPr>
            <a:r>
              <a:rPr lang="ru-RU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 результате проведенных исследований можно сделать вывод о том, что точность метода выше </a:t>
            </a:r>
            <a:r>
              <a:rPr lang="ru-RU" sz="2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при </a:t>
            </a:r>
            <a:r>
              <a:rPr lang="ru-RU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назначении метки на дескриптор каждого кадра, нежели при назначении на дескриптор видео.  Также у рассмотренных </a:t>
            </a:r>
            <a:r>
              <a:rPr lang="ru-RU" sz="2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методов, </a:t>
            </a:r>
            <a:r>
              <a:rPr lang="ru-RU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относящихся к пространственно-временной </a:t>
            </a:r>
            <a:r>
              <a:rPr lang="ru-RU" sz="2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категории, </a:t>
            </a:r>
            <a:r>
              <a:rPr lang="ru-RU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точность составляла </a:t>
            </a:r>
            <a:r>
              <a:rPr lang="ru-RU" sz="2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42% </a:t>
            </a:r>
            <a:r>
              <a:rPr lang="ru-RU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–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67,3</a:t>
            </a:r>
            <a:r>
              <a:rPr lang="ru-RU" sz="2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% </a:t>
            </a:r>
            <a:r>
              <a:rPr lang="ru-RU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 зависимости от набора данных, на котором проводилось тестирование, при этом разработанный метод имеет точность 92</a:t>
            </a:r>
            <a:r>
              <a:rPr lang="ru-RU" sz="22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%. </a:t>
            </a:r>
            <a:endParaRPr sz="2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921129" y="2327834"/>
            <a:ext cx="61011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2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xfrm>
            <a:off x="4658454" y="256141"/>
            <a:ext cx="341874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Заключение</a:t>
            </a:r>
            <a:endParaRPr b="1"/>
          </a:p>
        </p:txBody>
      </p:sp>
      <p:sp>
        <p:nvSpPr>
          <p:cNvPr id="227" name="Google Shape;227;p24"/>
          <p:cNvSpPr txBox="1"/>
          <p:nvPr/>
        </p:nvSpPr>
        <p:spPr>
          <a:xfrm>
            <a:off x="817241" y="984185"/>
            <a:ext cx="10323830" cy="605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Был разработан метод распознавания спортивных действий человека на видео с использованием локального дескриптора. 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Были решены задачи: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Рассмотрены алгоритмы, с помощью которых можно реализовать метод распознавания спортивных действий человека. 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Сделан обзор существующих решений распознавания действий человека.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Разработан метод распознавания спортивных действий человека на видео с использованием локального дескриптора.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Спроектирован и реализовать ПО, демонстрирующее работу метода. 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Проведено исследование метрик разработанного метода в зависимости от разметки данных.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Проведено исследование разработанного метода на применимость при работе с видео различной контрастности и качества.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921129" y="2327834"/>
            <a:ext cx="6101080" cy="43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2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1371600" y="152400"/>
            <a:ext cx="976947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Дальнейшее развитие и публикации</a:t>
            </a:r>
            <a:endParaRPr b="1"/>
          </a:p>
        </p:txBody>
      </p:sp>
      <p:sp>
        <p:nvSpPr>
          <p:cNvPr id="235" name="Google Shape;235;p25"/>
          <p:cNvSpPr txBox="1"/>
          <p:nvPr/>
        </p:nvSpPr>
        <p:spPr>
          <a:xfrm>
            <a:off x="817241" y="984185"/>
            <a:ext cx="10323830" cy="205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882014" marR="0" lvl="1" indent="-412749" algn="l" rtl="0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 действий нескольких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людей.</a:t>
            </a:r>
            <a:endParaRPr dirty="0"/>
          </a:p>
          <a:p>
            <a:pPr marL="882014" marR="0" lvl="1" indent="-412749" algn="l" rtl="0">
              <a:lnSpc>
                <a:spcPct val="113958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u-RU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 нескольких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типов действий на одном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видео.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2014" marR="5080" lvl="1" indent="-412749" algn="l" rtl="0">
              <a:lnSpc>
                <a:spcPct val="107916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Автоматическое обрезание области с человеком из кадра.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921129" y="2327834"/>
            <a:ext cx="6101080" cy="43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2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1219199" y="2543117"/>
            <a:ext cx="1002576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Принята к печати публикация на тему «Метод распознавания спортивных действий человека на видео с использованием локального дескриптора» на студенческой конференции «Студенческая  научная весна» (секция ИУ-7), 2023 г. (РИНЦ)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1143000" y="1029803"/>
            <a:ext cx="10323830" cy="566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разработать метод распознавания спортивных действий человека на видео с использованием локального дескриптора. 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Задачи: 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Рассмотреть алгоритмы, с помощью которых можно реализовать метод распознавания спортивных действий человека. 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Сделать обзор существующих решений распознавания действий человека.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Разработать метод распознавания спортивных действий человека на видео с использованием локального дескриптора.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Спроектировать и реализовать ПО, демонстрирующее работу метода. 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Исследовать метрики разработанного метода в зависимости от разметки данных.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Исследовать разработанный метод на применимость при работе с видео различной контрастности и качества.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921129" y="2327834"/>
            <a:ext cx="6101080" cy="43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2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4212057" y="152400"/>
            <a:ext cx="379289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и задачи</a:t>
            </a:r>
            <a:endParaRPr sz="4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62000" y="279633"/>
            <a:ext cx="10785216" cy="82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134235" marR="5080" lvl="0" indent="-2122170" algn="ctr" rtl="0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Области применения</a:t>
            </a:r>
            <a:endParaRPr b="1" dirty="0"/>
          </a:p>
        </p:txBody>
      </p:sp>
      <p:sp>
        <p:nvSpPr>
          <p:cNvPr id="64" name="Google Shape;64;p9"/>
          <p:cNvSpPr txBox="1"/>
          <p:nvPr/>
        </p:nvSpPr>
        <p:spPr>
          <a:xfrm>
            <a:off x="11102604" y="6391317"/>
            <a:ext cx="20320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685788" y="2736175"/>
            <a:ext cx="5791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arenR"/>
            </a:pP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Медицина (дистанционные тренировки при </a:t>
            </a:r>
            <a:r>
              <a:rPr lang="ru-RU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реабилитации)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ru-RU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 Образование (ФВ 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МГТУ им. Н.Э. Баумана)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685801" y="1598290"/>
            <a:ext cx="6096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Области 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применения разработанного метода распознавания спортивных действий человека: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1798" y="1598290"/>
            <a:ext cx="4765418" cy="350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6425" y="3824200"/>
            <a:ext cx="914400" cy="249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Google Shape;75;p10"/>
          <p:cNvGraphicFramePr/>
          <p:nvPr>
            <p:extLst>
              <p:ext uri="{D42A27DB-BD31-4B8C-83A1-F6EECF244321}">
                <p14:modId xmlns:p14="http://schemas.microsoft.com/office/powerpoint/2010/main" val="1357867221"/>
              </p:ext>
            </p:extLst>
          </p:nvPr>
        </p:nvGraphicFramePr>
        <p:xfrm>
          <a:off x="520406" y="1053598"/>
          <a:ext cx="11130538" cy="5231172"/>
        </p:xfrm>
        <a:graphic>
          <a:graphicData uri="http://schemas.openxmlformats.org/drawingml/2006/table">
            <a:tbl>
              <a:tblPr>
                <a:noFill/>
                <a:tableStyleId>{413720A7-FBB9-458C-A4FC-85FF96CA197B}</a:tableStyleId>
              </a:tblPr>
              <a:tblGrid>
                <a:gridCol w="16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3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6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22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9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9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Категория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Рассмотренный </a:t>
                      </a:r>
                      <a:r>
                        <a:rPr lang="ru-RU" sz="14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метод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Метод машинного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обучения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Модальность данных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Набор данных</a:t>
                      </a:r>
                      <a:endParaRPr sz="14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Точность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30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b="1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Пространсвенно</a:t>
                      </a:r>
                      <a:r>
                        <a:rPr lang="ru-RU" sz="14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временные</a:t>
                      </a: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Соомро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К., Шах М. 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опорных</a:t>
                      </a:r>
                      <a:endParaRPr sz="1400" dirty="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векторов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RGB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UCF-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Sports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, 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Sub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-JHMDB</a:t>
                      </a: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JHMDB, </a:t>
                      </a: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THUMOS13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63,2% 45,9%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6</a:t>
                      </a: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7,3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% </a:t>
                      </a: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54,4%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Х. 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Идресс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, М. Шах 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опорных</a:t>
                      </a:r>
                      <a:endParaRPr sz="1400" dirty="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векторов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RGB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UCF-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Sports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, 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sub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-JHMDB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THUMOS13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55% 42%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48%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50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Стохастические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Тахир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С., 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Догар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А. 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</a:t>
                      </a:r>
                      <a:r>
                        <a:rPr lang="ru-RU" sz="140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случайного</a:t>
                      </a:r>
                      <a:endParaRPr sz="1400" dirty="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леса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RGB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IM-WSHA, PAMAP-2,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UCI HAR, 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MobiAct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90,18% 91,25%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91,83% 90,46%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Ю. А. Егорова,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И. Г. Захарова, </a:t>
                      </a:r>
                      <a:endParaRPr lang="ru-RU" sz="1400" u="none" strike="noStrike" cap="none" dirty="0" smtClean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А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. Р. </a:t>
                      </a: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Гасанов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, </a:t>
                      </a:r>
                      <a:endParaRPr lang="ru-RU" sz="1400" u="none" strike="noStrike" cap="none" dirty="0" smtClean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А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. А. </a:t>
                      </a:r>
                      <a:r>
                        <a:rPr lang="ru-RU" sz="1400" u="none" strike="noStrike" cap="none" dirty="0" err="1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Филицинх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Скрытая Марковская модель,</a:t>
                      </a:r>
                      <a:r>
                        <a:rPr lang="ru-RU" sz="1400" baseline="0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  <a:r>
                        <a:rPr lang="ru-RU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сверточная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нейронная сеть</a:t>
                      </a:r>
                      <a:endParaRPr sz="1400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RGB, скелетная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модель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  <a:tabLst/>
                        <a:defRPr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MPII </a:t>
                      </a:r>
                      <a:r>
                        <a:rPr lang="ru-RU" sz="1400" u="none" strike="noStrike" cap="none" dirty="0" err="1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Human</a:t>
                      </a: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  <a:r>
                        <a:rPr lang="en-US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Pose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75%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0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Основанные на правилах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Шарма К. М., 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Кушваха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А.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GMM </a:t>
                      </a:r>
                      <a:r>
                        <a:rPr lang="ru-RU" sz="140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модель,</a:t>
                      </a:r>
                      <a:r>
                        <a:rPr lang="ru-RU" sz="1400" baseline="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нейронная сеть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RGB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KTH, набор данных 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Вейцмана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97,2% 91%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Пак, Дж. Джин, Й. 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Чо</a:t>
                      </a: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, С.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Скрытая</a:t>
                      </a:r>
                      <a:r>
                        <a:rPr lang="en-US" sz="1400" baseline="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40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Марковская модель</a:t>
                      </a:r>
                      <a:r>
                        <a:rPr lang="ru-RU" sz="1400" baseline="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400" baseline="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FNN</a:t>
                      </a:r>
                      <a:endParaRPr sz="1400" dirty="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RGB</a:t>
                      </a: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, скелетная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модель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LALR-1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80,5</a:t>
                      </a:r>
                      <a:r>
                        <a:rPr lang="ru-RU" sz="1400" u="none" strike="noStrike" cap="none" dirty="0" smtClean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%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50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Основанные на форме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Ван, Й., Мори, Джи</a:t>
                      </a:r>
                      <a:endParaRPr sz="1400" u="none" strike="noStrike" cap="none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endParaRPr sz="14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Марковские случайные поля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RGB</a:t>
                      </a:r>
                      <a:endParaRPr sz="14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KTH, набор данных </a:t>
                      </a:r>
                      <a:r>
                        <a:rPr lang="ru-RU" sz="1400" u="none" strike="noStrike" cap="none" dirty="0" err="1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Вейцмана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73% 88%</a:t>
                      </a:r>
                      <a:endParaRPr sz="1400" u="none" strike="noStrike" cap="none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5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Икизлер</a:t>
                      </a:r>
                      <a:r>
                        <a:rPr lang="ru-RU" sz="14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Н., </a:t>
                      </a: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None/>
                      </a:pPr>
                      <a:r>
                        <a:rPr lang="ru-RU" sz="1400" u="none" strike="noStrike" cap="none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Дуйгулу</a:t>
                      </a:r>
                      <a:r>
                        <a:rPr lang="ru-RU" sz="14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П.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опорных</a:t>
                      </a:r>
                      <a:endParaRPr sz="1400" dirty="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Векторов, </a:t>
                      </a:r>
                      <a:r>
                        <a:rPr lang="ru-RU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сверточная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нейронная сеть</a:t>
                      </a:r>
                      <a:endParaRPr lang="ru-RU" sz="1400" dirty="0" smtClean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RGB</a:t>
                      </a:r>
                      <a:endParaRPr sz="14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Набор из 8 действий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ru-RU" sz="1400" u="none" strike="noStrike" cap="none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95%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3" name="Google Shape;73;p10"/>
          <p:cNvSpPr txBox="1"/>
          <p:nvPr/>
        </p:nvSpPr>
        <p:spPr>
          <a:xfrm>
            <a:off x="11102604" y="6391317"/>
            <a:ext cx="20320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93675" y="304800"/>
            <a:ext cx="1158400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Методы распознавания действий человека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1545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/>
        </p:nvSpPr>
        <p:spPr>
          <a:xfrm>
            <a:off x="11102604" y="6391317"/>
            <a:ext cx="555996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914400" y="256141"/>
            <a:ext cx="10433367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Алгоритмы детектирования объектов с помощью дескриптора</a:t>
            </a:r>
            <a:endParaRPr dirty="0"/>
          </a:p>
        </p:txBody>
      </p:sp>
      <p:sp>
        <p:nvSpPr>
          <p:cNvPr id="82" name="Google Shape;82;p11"/>
          <p:cNvSpPr txBox="1"/>
          <p:nvPr/>
        </p:nvSpPr>
        <p:spPr>
          <a:xfrm>
            <a:off x="826796" y="6153509"/>
            <a:ext cx="94157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метода детектирования был выбран HOG дескриптор.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83" name="Google Shape;83;p11"/>
          <p:cNvGraphicFramePr/>
          <p:nvPr>
            <p:extLst>
              <p:ext uri="{D42A27DB-BD31-4B8C-83A1-F6EECF244321}">
                <p14:modId xmlns:p14="http://schemas.microsoft.com/office/powerpoint/2010/main" val="2054985193"/>
              </p:ext>
            </p:extLst>
          </p:nvPr>
        </p:nvGraphicFramePr>
        <p:xfrm>
          <a:off x="826797" y="1827946"/>
          <a:ext cx="10433450" cy="3766320"/>
        </p:xfrm>
        <a:graphic>
          <a:graphicData uri="http://schemas.openxmlformats.org/drawingml/2006/table">
            <a:tbl>
              <a:tblPr firstRow="1" bandRow="1">
                <a:noFill/>
                <a:tableStyleId>{9CB0FC78-3D5C-4E55-A149-E7D169481C11}</a:tableStyleId>
              </a:tblPr>
              <a:tblGrid>
                <a:gridCol w="2021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Название алгоритма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Вычислительная сложность*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Устойчивость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 шуму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Проприетарность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Инвариантность к масштабу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ru-RU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Устойчивость к освещению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None/>
                      </a:pP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SIFT (</a:t>
                      </a:r>
                      <a:r>
                        <a:rPr lang="ru-RU" sz="16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Scale</a:t>
                      </a: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6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Invariant</a:t>
                      </a: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6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6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Transform</a:t>
                      </a: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16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Calibri"/>
                        <a:buNone/>
                      </a:pP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+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None/>
                      </a:pPr>
                      <a:r>
                        <a:rPr lang="ru-RU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SURF (Speeded Up Robust Features) 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+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+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RIFF (</a:t>
                      </a:r>
                      <a:r>
                        <a:rPr lang="ru-RU" sz="16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Rotation</a:t>
                      </a: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6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Invariant</a:t>
                      </a: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6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</a:t>
                      </a: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6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r>
                        <a:rPr lang="ru-RU" sz="16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16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+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HOG (</a:t>
                      </a:r>
                      <a:r>
                        <a:rPr lang="ru-RU" sz="1600" b="1" i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Histogram</a:t>
                      </a:r>
                      <a:r>
                        <a:rPr lang="ru-RU" sz="16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600" b="1" i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</a:t>
                      </a:r>
                      <a:r>
                        <a:rPr lang="ru-RU" sz="16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600" b="1" i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Oriented</a:t>
                      </a:r>
                      <a:r>
                        <a:rPr lang="ru-RU" sz="16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600" b="1" i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Gradients</a:t>
                      </a:r>
                      <a:r>
                        <a:rPr lang="ru-RU" sz="1600" b="1" i="1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+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+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+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708836" y="5704460"/>
            <a:ext cx="10540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ru-RU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Низкая вычислительная сложность обозначена символом «+», высокая «-».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/>
        </p:nvSpPr>
        <p:spPr>
          <a:xfrm>
            <a:off x="11102604" y="6391317"/>
            <a:ext cx="20320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609601" y="256141"/>
            <a:ext cx="1112520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Методы классификации </a:t>
            </a:r>
            <a:endParaRPr b="1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0" name="Google Shape;90;p12"/>
              <p:cNvGraphicFramePr/>
              <p:nvPr>
                <p:extLst>
                  <p:ext uri="{D42A27DB-BD31-4B8C-83A1-F6EECF244321}">
                    <p14:modId xmlns:p14="http://schemas.microsoft.com/office/powerpoint/2010/main" val="2561481154"/>
                  </p:ext>
                </p:extLst>
              </p:nvPr>
            </p:nvGraphicFramePr>
            <p:xfrm>
              <a:off x="405115" y="1584923"/>
              <a:ext cx="11042248" cy="344430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{7C178936-1B3D-4179-A6C5-3552B00551C6}</a:tableStyleId>
                  </a:tblPr>
                  <a:tblGrid>
                    <a:gridCol w="21388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669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113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6135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6380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651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u="none" strike="noStrike" cap="none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Метод классификации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Устойчивость</a:t>
                          </a:r>
                          <a:r>
                            <a:rPr lang="ru-RU" sz="1900" b="0" baseline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baseline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к выбросам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Ограничение</a:t>
                          </a:r>
                          <a:r>
                            <a:rPr lang="ru-RU" sz="1900" baseline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на формат данных</a:t>
                          </a:r>
                          <a:endParaRPr sz="19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Высокая алгоритмическая распараллеливоемость</a:t>
                          </a:r>
                          <a:endParaRPr sz="1900" b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Алгоритмическая</a:t>
                          </a:r>
                          <a:r>
                            <a:rPr lang="ru-RU" sz="1900" b="0" baseline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сложность классификации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600"/>
                            <a:buFont typeface="Times New Roman"/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Метод Байеса</a:t>
                          </a:r>
                          <a:endParaRPr sz="1900" b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90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O(cd)</a:t>
                          </a:r>
                          <a:r>
                            <a:rPr lang="ru-RU" sz="190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Дерево решений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900" b="0" i="0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𝑛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1" i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Случайный лес</a:t>
                          </a:r>
                          <a:endParaRPr sz="1900" b="1" i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900" b="0" i="0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k</m:t>
                                  </m:r>
                                  <m:r>
                                    <a:rPr lang="en-US" sz="1900" b="0" i="0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900" b="0" i="0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𝑛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Метод опорных векторов</a:t>
                          </a:r>
                          <a:endParaRPr sz="1900" b="0" i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O(</a:t>
                          </a:r>
                          <a:r>
                            <a:rPr lang="en-US" sz="1900" b="0" dirty="0" err="1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nd</a:t>
                          </a: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)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Times New Roman"/>
                              <a:cs typeface="Times New Roman" panose="02020603050405020304" pitchFamily="18" charset="0"/>
                              <a:sym typeface="Times New Roman"/>
                            </a:rPr>
                            <a:t>К-ближайших</a:t>
                          </a:r>
                          <a:r>
                            <a:rPr lang="ru-RU" sz="1900" b="0" i="0" baseline="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Times New Roman"/>
                              <a:cs typeface="Times New Roman" panose="02020603050405020304" pitchFamily="18" charset="0"/>
                              <a:sym typeface="Times New Roman"/>
                            </a:rPr>
                            <a:t> соседей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O(</a:t>
                          </a:r>
                          <a:r>
                            <a:rPr lang="en-US" sz="1900" b="0" dirty="0" err="1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nd</a:t>
                          </a: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)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0" name="Google Shape;90;p12"/>
              <p:cNvGraphicFramePr/>
              <p:nvPr>
                <p:extLst>
                  <p:ext uri="{D42A27DB-BD31-4B8C-83A1-F6EECF244321}">
                    <p14:modId xmlns:p14="http://schemas.microsoft.com/office/powerpoint/2010/main" val="2561481154"/>
                  </p:ext>
                </p:extLst>
              </p:nvPr>
            </p:nvGraphicFramePr>
            <p:xfrm>
              <a:off x="405115" y="1584923"/>
              <a:ext cx="11042248" cy="344430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{7C178936-1B3D-4179-A6C5-3552B00551C6}</a:tableStyleId>
                  </a:tblPr>
                  <a:tblGrid>
                    <a:gridCol w="21388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669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113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6135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6380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96013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u="none" strike="noStrike" cap="none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Метод классификации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Устойчивость</a:t>
                          </a:r>
                          <a:r>
                            <a:rPr lang="ru-RU" sz="1900" b="0" baseline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baseline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к выбросам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Ограничение</a:t>
                          </a:r>
                          <a:r>
                            <a:rPr lang="ru-RU" sz="1900" baseline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на формат данных</a:t>
                          </a:r>
                          <a:endParaRPr sz="19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Высокая алгоритмическая распараллеливоемость</a:t>
                          </a:r>
                          <a:endParaRPr sz="1900" b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Алгоритмическая</a:t>
                          </a:r>
                          <a:r>
                            <a:rPr lang="ru-RU" sz="1900" b="0" baseline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сложность классификации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1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600"/>
                            <a:buFont typeface="Times New Roman"/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Метод Байеса</a:t>
                          </a:r>
                          <a:endParaRPr sz="1900" b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90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O(cd)</a:t>
                          </a:r>
                          <a:r>
                            <a:rPr lang="ru-RU" sz="190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1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Дерево решений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blipFill>
                          <a:blip r:embed="rId3"/>
                          <a:stretch>
                            <a:fillRect l="-388679" t="-357143" r="-539" b="-47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1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1" i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Случайный лес</a:t>
                          </a:r>
                          <a:endParaRPr sz="1900" b="1" i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3"/>
                          <a:stretch>
                            <a:fillRect l="-388679" t="-464516" r="-539" b="-3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705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Метод опорных векторов</a:t>
                          </a:r>
                          <a:endParaRPr sz="1900" b="0" i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O(</a:t>
                          </a:r>
                          <a:r>
                            <a:rPr lang="en-US" sz="1900" b="0" dirty="0" err="1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nd</a:t>
                          </a: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)</a:t>
                          </a: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705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Times New Roman"/>
                              <a:cs typeface="Times New Roman" panose="02020603050405020304" pitchFamily="18" charset="0"/>
                              <a:sym typeface="Times New Roman"/>
                            </a:rPr>
                            <a:t>К-ближайших</a:t>
                          </a:r>
                          <a:r>
                            <a:rPr lang="ru-RU" sz="1900" b="0" i="0" baseline="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Times New Roman"/>
                              <a:cs typeface="Times New Roman" panose="02020603050405020304" pitchFamily="18" charset="0"/>
                              <a:sym typeface="Times New Roman"/>
                            </a:rPr>
                            <a:t> соседей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dirty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 b="0" i="0" smtClean="0">
                              <a:solidFill>
                                <a:schemeClr val="dk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Да</a:t>
                          </a:r>
                          <a:endParaRPr sz="1900" b="0" i="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9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Нет</a:t>
                          </a:r>
                          <a:endParaRPr sz="1900" b="0" i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O(</a:t>
                          </a:r>
                          <a:r>
                            <a:rPr lang="en-US" sz="1900" b="0" dirty="0" err="1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nd</a:t>
                          </a:r>
                          <a:r>
                            <a:rPr lang="en-US" sz="1900" b="0" dirty="0" smtClean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)</a:t>
                          </a: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900" b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Прямоугольник 1"/>
          <p:cNvSpPr/>
          <p:nvPr/>
        </p:nvSpPr>
        <p:spPr>
          <a:xfrm>
            <a:off x="329614" y="5248604"/>
            <a:ext cx="9513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z="2400" dirty="0">
                <a:latin typeface="Times New Roman"/>
                <a:cs typeface="Times New Roman"/>
              </a:rPr>
              <a:t>В</a:t>
            </a:r>
            <a:r>
              <a:rPr lang="ru-RU" sz="2400" spc="-10" dirty="0">
                <a:latin typeface="Times New Roman"/>
                <a:cs typeface="Times New Roman"/>
              </a:rPr>
              <a:t> </a:t>
            </a:r>
            <a:r>
              <a:rPr lang="ru-RU" sz="2400" spc="-15" dirty="0">
                <a:latin typeface="Times New Roman"/>
                <a:cs typeface="Times New Roman"/>
              </a:rPr>
              <a:t>качестве</a:t>
            </a:r>
            <a:r>
              <a:rPr lang="ru-RU" sz="2400" spc="-10" dirty="0">
                <a:latin typeface="Times New Roman"/>
                <a:cs typeface="Times New Roman"/>
              </a:rPr>
              <a:t> </a:t>
            </a:r>
            <a:r>
              <a:rPr lang="ru-RU" sz="2400" spc="-20" dirty="0">
                <a:latin typeface="Times New Roman"/>
                <a:cs typeface="Times New Roman"/>
              </a:rPr>
              <a:t>метода</a:t>
            </a:r>
            <a:r>
              <a:rPr lang="ru-RU" sz="2400" spc="-10" dirty="0">
                <a:latin typeface="Times New Roman"/>
                <a:cs typeface="Times New Roman"/>
              </a:rPr>
              <a:t> классификации </a:t>
            </a:r>
            <a:r>
              <a:rPr lang="ru-RU" sz="2400" spc="-5" dirty="0">
                <a:latin typeface="Times New Roman"/>
                <a:cs typeface="Times New Roman"/>
              </a:rPr>
              <a:t>был</a:t>
            </a:r>
            <a:r>
              <a:rPr lang="ru-RU" sz="2400" spc="-10" dirty="0">
                <a:latin typeface="Times New Roman"/>
                <a:cs typeface="Times New Roman"/>
              </a:rPr>
              <a:t> </a:t>
            </a:r>
            <a:r>
              <a:rPr lang="ru-RU" sz="2400" spc="-5" dirty="0">
                <a:latin typeface="Times New Roman"/>
                <a:cs typeface="Times New Roman"/>
              </a:rPr>
              <a:t>выбран</a:t>
            </a:r>
            <a:r>
              <a:rPr lang="ru-RU" sz="2400" spc="-10" dirty="0">
                <a:latin typeface="Times New Roman"/>
                <a:cs typeface="Times New Roman"/>
              </a:rPr>
              <a:t> </a:t>
            </a:r>
            <a:r>
              <a:rPr lang="ru-RU" sz="2400" spc="-25" dirty="0">
                <a:latin typeface="Times New Roman"/>
                <a:cs typeface="Times New Roman"/>
              </a:rPr>
              <a:t>метод</a:t>
            </a:r>
            <a:r>
              <a:rPr lang="ru-RU" sz="2400" spc="-10" dirty="0">
                <a:latin typeface="Times New Roman"/>
                <a:cs typeface="Times New Roman"/>
              </a:rPr>
              <a:t> </a:t>
            </a:r>
            <a:r>
              <a:rPr lang="ru-RU" sz="2400" dirty="0">
                <a:latin typeface="Times New Roman"/>
                <a:cs typeface="Times New Roman"/>
              </a:rPr>
              <a:t>случайного леса</a:t>
            </a:r>
            <a:r>
              <a:rPr lang="ru-RU" sz="2400" spc="-10" dirty="0">
                <a:latin typeface="Times New Roman"/>
                <a:cs typeface="Times New Roman"/>
              </a:rPr>
              <a:t>.</a:t>
            </a:r>
            <a:endParaRPr lang="ru-RU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/>
        </p:nvSpPr>
        <p:spPr>
          <a:xfrm>
            <a:off x="11102604" y="6391317"/>
            <a:ext cx="20320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497711" y="339361"/>
            <a:ext cx="1142421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Классификация видов спортивных действий</a:t>
            </a:r>
            <a:endParaRPr b="1" dirty="0"/>
          </a:p>
        </p:txBody>
      </p:sp>
      <p:sp>
        <p:nvSpPr>
          <p:cNvPr id="98" name="Google Shape;98;p13"/>
          <p:cNvSpPr/>
          <p:nvPr/>
        </p:nvSpPr>
        <p:spPr>
          <a:xfrm>
            <a:off x="685800" y="1314386"/>
            <a:ext cx="861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Распознается 10 видов действий: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l="5693" t="10991" r="5116" b="14997"/>
          <a:stretch/>
        </p:blipFill>
        <p:spPr>
          <a:xfrm>
            <a:off x="4591437" y="2343414"/>
            <a:ext cx="2772784" cy="153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l="13593" r="8241"/>
          <a:stretch/>
        </p:blipFill>
        <p:spPr>
          <a:xfrm>
            <a:off x="4933958" y="4776478"/>
            <a:ext cx="1752600" cy="149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885" y="4788664"/>
            <a:ext cx="1617061" cy="147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6">
            <a:alphaModFix/>
          </a:blip>
          <a:srcRect l="17460" r="12698"/>
          <a:stretch/>
        </p:blipFill>
        <p:spPr>
          <a:xfrm>
            <a:off x="2579966" y="2364972"/>
            <a:ext cx="1560992" cy="149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7">
            <a:alphaModFix/>
          </a:blip>
          <a:srcRect l="8525" r="12986"/>
          <a:stretch/>
        </p:blipFill>
        <p:spPr>
          <a:xfrm>
            <a:off x="743578" y="2473461"/>
            <a:ext cx="1530627" cy="13000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/>
          <p:nvPr/>
        </p:nvSpPr>
        <p:spPr>
          <a:xfrm>
            <a:off x="685800" y="1749052"/>
            <a:ext cx="1309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ru-RU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мостик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(108 видео)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2536549" y="1749052"/>
            <a:ext cx="17956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поднятие рук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(330 видео)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4554994" y="1749052"/>
            <a:ext cx="319209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джампинг Джек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(123 видео)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7465679" y="1749052"/>
            <a:ext cx="13013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выпады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(211 видео)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9517730" y="1758756"/>
            <a:ext cx="18214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 подтягивание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(178 видео)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8">
            <a:alphaModFix/>
          </a:blip>
          <a:srcRect l="7541"/>
          <a:stretch/>
        </p:blipFill>
        <p:spPr>
          <a:xfrm>
            <a:off x="7520727" y="2485058"/>
            <a:ext cx="1759108" cy="126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9">
            <a:alphaModFix/>
          </a:blip>
          <a:srcRect b="5537"/>
          <a:stretch/>
        </p:blipFill>
        <p:spPr>
          <a:xfrm>
            <a:off x="9517730" y="2331099"/>
            <a:ext cx="1704055" cy="1433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722243" y="3968937"/>
            <a:ext cx="15837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6)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</a:t>
            </a:r>
            <a:r>
              <a:rPr lang="ru-RU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тжимание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(139 видео)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2536549" y="3954470"/>
            <a:ext cx="1309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7) пресс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(146 видео)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3"/>
          <p:cNvSpPr/>
          <p:nvPr/>
        </p:nvSpPr>
        <p:spPr>
          <a:xfrm>
            <a:off x="4795588" y="3990942"/>
            <a:ext cx="16143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8) </a:t>
            </a:r>
            <a:r>
              <a:rPr lang="ru-RU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приседание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(122 видео)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3"/>
          <p:cNvSpPr/>
          <p:nvPr/>
        </p:nvSpPr>
        <p:spPr>
          <a:xfrm>
            <a:off x="7236425" y="3991884"/>
            <a:ext cx="17779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9) растяжка ног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(154 видео)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9394464" y="3990942"/>
            <a:ext cx="18565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10) махи ногами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(129 видео)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10">
            <a:alphaModFix/>
          </a:blip>
          <a:srcRect l="11839" r="4999"/>
          <a:stretch/>
        </p:blipFill>
        <p:spPr>
          <a:xfrm>
            <a:off x="2579966" y="4776478"/>
            <a:ext cx="1764845" cy="148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11">
            <a:alphaModFix/>
          </a:blip>
          <a:srcRect l="36816"/>
          <a:stretch/>
        </p:blipFill>
        <p:spPr>
          <a:xfrm>
            <a:off x="9769726" y="4717292"/>
            <a:ext cx="994136" cy="163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12">
            <a:alphaModFix/>
          </a:blip>
          <a:srcRect l="20914" t="12500" r="24646" b="18749"/>
          <a:stretch/>
        </p:blipFill>
        <p:spPr>
          <a:xfrm>
            <a:off x="7098873" y="5029005"/>
            <a:ext cx="1882409" cy="132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11525885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Метод распознавания спортивных действий человека на видео</a:t>
            </a:r>
            <a:endParaRPr b="1" dirty="0"/>
          </a:p>
        </p:txBody>
      </p:sp>
      <p:sp>
        <p:nvSpPr>
          <p:cNvPr id="124" name="Google Shape;124;p14"/>
          <p:cNvSpPr txBox="1"/>
          <p:nvPr/>
        </p:nvSpPr>
        <p:spPr>
          <a:xfrm>
            <a:off x="11102604" y="6391317"/>
            <a:ext cx="20320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2" y="1796976"/>
            <a:ext cx="11148203" cy="46831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381000" y="245519"/>
            <a:ext cx="1135421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Предобработка видео</a:t>
            </a:r>
            <a:endParaRPr b="1" dirty="0"/>
          </a:p>
        </p:txBody>
      </p:sp>
      <p:sp>
        <p:nvSpPr>
          <p:cNvPr id="131" name="Google Shape;131;p15"/>
          <p:cNvSpPr txBox="1"/>
          <p:nvPr/>
        </p:nvSpPr>
        <p:spPr>
          <a:xfrm>
            <a:off x="729688" y="1150944"/>
            <a:ext cx="5293266" cy="125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</a:pP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5"/>
          <p:cNvSpPr txBox="1">
            <a:spLocks noGrp="1"/>
          </p:cNvSpPr>
          <p:nvPr>
            <p:ph type="sldNum" idx="12"/>
          </p:nvPr>
        </p:nvSpPr>
        <p:spPr>
          <a:xfrm>
            <a:off x="10975654" y="6391317"/>
            <a:ext cx="330834" cy="30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94" y="4648200"/>
            <a:ext cx="1674799" cy="97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0051" y="4741369"/>
            <a:ext cx="1468189" cy="82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71454" y="4722958"/>
            <a:ext cx="939234" cy="84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96714" y="4722744"/>
            <a:ext cx="652480" cy="82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8600" y="4725588"/>
            <a:ext cx="914400" cy="82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210918"/>
            <a:ext cx="11354210" cy="28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05653" y="5093798"/>
            <a:ext cx="885973" cy="8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72000" y="5050912"/>
            <a:ext cx="885973" cy="8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84672" y="5093797"/>
            <a:ext cx="885973" cy="8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76433" y="5050912"/>
            <a:ext cx="885973" cy="85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5"/>
          <p:cNvCxnSpPr/>
          <p:nvPr/>
        </p:nvCxnSpPr>
        <p:spPr>
          <a:xfrm>
            <a:off x="172650" y="4343400"/>
            <a:ext cx="11790750" cy="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15"/>
          <p:cNvCxnSpPr/>
          <p:nvPr/>
        </p:nvCxnSpPr>
        <p:spPr>
          <a:xfrm rot="10800000">
            <a:off x="3749040" y="4343400"/>
            <a:ext cx="6096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965</Words>
  <Application>Microsoft Office PowerPoint</Application>
  <PresentationFormat>Широкоэкранный</PresentationFormat>
  <Paragraphs>250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Helvetica Neue</vt:lpstr>
      <vt:lpstr>Times New Roman</vt:lpstr>
      <vt:lpstr>Office Theme</vt:lpstr>
      <vt:lpstr>Метод распознавания спортивных действий человека на видео с использованием локального дескриптора</vt:lpstr>
      <vt:lpstr>Презентация PowerPoint</vt:lpstr>
      <vt:lpstr>Области применения</vt:lpstr>
      <vt:lpstr>Методы распознавания действий человека</vt:lpstr>
      <vt:lpstr>Алгоритмы детектирования объектов с помощью дескриптора</vt:lpstr>
      <vt:lpstr>Методы классификации </vt:lpstr>
      <vt:lpstr>Классификация видов спортивных действий</vt:lpstr>
      <vt:lpstr>Метод распознавания спортивных действий человека на видео</vt:lpstr>
      <vt:lpstr>Предобработка видео</vt:lpstr>
      <vt:lpstr>Алгоритм HOG ( 1/3 )</vt:lpstr>
      <vt:lpstr>Алгоритм HOG ( 2/3 )</vt:lpstr>
      <vt:lpstr>Алгоритм HOG ( 3/3 )</vt:lpstr>
      <vt:lpstr>Схема разработанного ПО</vt:lpstr>
      <vt:lpstr> Качество метрик модели в зависимости от разметки данных</vt:lpstr>
      <vt:lpstr>Зависимость доли распознанных движений от контрастности видео </vt:lpstr>
      <vt:lpstr>Зависимость доли распознанных движений от качества видео </vt:lpstr>
      <vt:lpstr>Выводы</vt:lpstr>
      <vt:lpstr>Заключение</vt:lpstr>
      <vt:lpstr>Дальнейшее развитие и публикации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 распознавания  спортивных действий человека  на видео с использованием  локального дескриптора</dc:title>
  <cp:lastModifiedBy>ASUS</cp:lastModifiedBy>
  <cp:revision>52</cp:revision>
  <dcterms:modified xsi:type="dcterms:W3CDTF">2023-05-31T21:44:47Z</dcterms:modified>
</cp:coreProperties>
</file>